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98" r:id="rId3"/>
    <p:sldId id="258" r:id="rId4"/>
    <p:sldId id="300" r:id="rId5"/>
    <p:sldId id="299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297" r:id="rId21"/>
    <p:sldId id="259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/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rgbClr val="434343"/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514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03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744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8723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138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807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6394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884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505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06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7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660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89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531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610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862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azure.microsoft.com/es-mx/overview/what-is-cloud-computi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tec-innova.mx/nube-publica-privada-e-hibrida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tec-innova.mx/nube-publica-privada-e-hibrida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cloud.google.com/learn/what-is-cloud-computing?hl=es-419#section-8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ist.gov/publications/nist-definition-cloud-computi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DIPLOMADO DE ACTUALIZACIÓN Y/O PROFUNDIZACIÓN, </a:t>
            </a:r>
          </a:p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OPCIÓN DE GRADO EN EL PROGRAMA DE INGENIERIA DE SISTEMAS</a:t>
            </a:r>
            <a:endParaRPr lang="es-CO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154CC66-736B-48D8-8BE1-7462FE7C72A0}"/>
              </a:ext>
            </a:extLst>
          </p:cNvPr>
          <p:cNvGrpSpPr/>
          <p:nvPr/>
        </p:nvGrpSpPr>
        <p:grpSpPr>
          <a:xfrm>
            <a:off x="1068057" y="1497313"/>
            <a:ext cx="8533143" cy="5360687"/>
            <a:chOff x="2543175" y="1730226"/>
            <a:chExt cx="6419491" cy="4390869"/>
          </a:xfrm>
        </p:grpSpPr>
        <p:pic>
          <p:nvPicPr>
            <p:cNvPr id="4098" name="Picture 2" descr="Distintos modelos de cloud computing y estructuras de servicios">
              <a:extLst>
                <a:ext uri="{FF2B5EF4-FFF2-40B4-BE49-F238E27FC236}">
                  <a16:creationId xmlns:a16="http://schemas.microsoft.com/office/drawing/2014/main" id="{3F85B478-EC32-4C45-9DAD-E592B1739A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86" r="66655" b="10084"/>
            <a:stretch/>
          </p:blipFill>
          <p:spPr bwMode="auto">
            <a:xfrm>
              <a:off x="2543175" y="1730229"/>
              <a:ext cx="3176139" cy="3764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Distintos modelos de cloud computing y estructuras de servicios">
              <a:extLst>
                <a:ext uri="{FF2B5EF4-FFF2-40B4-BE49-F238E27FC236}">
                  <a16:creationId xmlns:a16="http://schemas.microsoft.com/office/drawing/2014/main" id="{0C6B03AB-E740-46EF-B70D-E06202B4C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8" t="19586" r="33780" b="10084"/>
            <a:stretch/>
          </p:blipFill>
          <p:spPr bwMode="auto">
            <a:xfrm>
              <a:off x="5719314" y="1730227"/>
              <a:ext cx="1561381" cy="376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Distintos modelos de cloud computing y estructuras de servicios">
              <a:extLst>
                <a:ext uri="{FF2B5EF4-FFF2-40B4-BE49-F238E27FC236}">
                  <a16:creationId xmlns:a16="http://schemas.microsoft.com/office/drawing/2014/main" id="{AB40E5DE-04E8-47A2-9686-B5C72F8FC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42" t="19586"/>
            <a:stretch/>
          </p:blipFill>
          <p:spPr bwMode="auto">
            <a:xfrm>
              <a:off x="7280695" y="1730226"/>
              <a:ext cx="1681971" cy="4304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istintos modelos de cloud computing y estructuras de servicios">
              <a:extLst>
                <a:ext uri="{FF2B5EF4-FFF2-40B4-BE49-F238E27FC236}">
                  <a16:creationId xmlns:a16="http://schemas.microsoft.com/office/drawing/2014/main" id="{B3B046B4-65A4-4A74-A26D-4F298E2AA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0" t="90226" r="30485"/>
            <a:stretch/>
          </p:blipFill>
          <p:spPr bwMode="auto">
            <a:xfrm>
              <a:off x="4131244" y="5597875"/>
              <a:ext cx="3735238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EC58FDA-4D7B-48EC-80F1-9EE8618616A9}"/>
              </a:ext>
            </a:extLst>
          </p:cNvPr>
          <p:cNvSpPr txBox="1"/>
          <p:nvPr/>
        </p:nvSpPr>
        <p:spPr>
          <a:xfrm>
            <a:off x="9511858" y="1944919"/>
            <a:ext cx="2335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IaaS</a:t>
            </a:r>
            <a:r>
              <a:rPr lang="es-CO" sz="2800" dirty="0"/>
              <a:t> Vs </a:t>
            </a:r>
            <a:r>
              <a:rPr lang="es-CO" sz="2800" b="1" dirty="0"/>
              <a:t>PaaS</a:t>
            </a:r>
            <a:r>
              <a:rPr lang="es-CO" sz="2800" dirty="0"/>
              <a:t> Vs </a:t>
            </a:r>
            <a:r>
              <a:rPr lang="es-CO" sz="2800" b="1" dirty="0"/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33227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A7C04DE-DB64-4BEE-8D6E-9124D66EA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02251"/>
              </p:ext>
            </p:extLst>
          </p:nvPr>
        </p:nvGraphicFramePr>
        <p:xfrm>
          <a:off x="365360" y="1484984"/>
          <a:ext cx="9066506" cy="4998720"/>
        </p:xfrm>
        <a:graphic>
          <a:graphicData uri="http://schemas.openxmlformats.org/drawingml/2006/table">
            <a:tbl>
              <a:tblPr/>
              <a:tblGrid>
                <a:gridCol w="4533253">
                  <a:extLst>
                    <a:ext uri="{9D8B030D-6E8A-4147-A177-3AD203B41FA5}">
                      <a16:colId xmlns:a16="http://schemas.microsoft.com/office/drawing/2014/main" val="2474831486"/>
                    </a:ext>
                  </a:extLst>
                </a:gridCol>
                <a:gridCol w="4533253">
                  <a:extLst>
                    <a:ext uri="{9D8B030D-6E8A-4147-A177-3AD203B41FA5}">
                      <a16:colId xmlns:a16="http://schemas.microsoft.com/office/drawing/2014/main" val="2215338965"/>
                    </a:ext>
                  </a:extLst>
                </a:gridCol>
              </a:tblGrid>
              <a:tr h="3880148">
                <a:tc>
                  <a:txBody>
                    <a:bodyPr/>
                    <a:lstStyle/>
                    <a:p>
                      <a:pPr algn="l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Google Sans"/>
                        </a:rPr>
                        <a:t>Ventajas de IaaS</a:t>
                      </a: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Google Sans"/>
                        </a:rPr>
                        <a:t> </a:t>
                      </a:r>
                    </a:p>
                    <a:p>
                      <a:pPr algn="l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Google Sans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Máximo nivel de control sobre la infraestructura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Escalabilidad bajo demanda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hay un punto único de fallo para ofrecer una mayor fiabilidad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Reducción de las inversiones de capital por adelantado (por ejemplo, el pago por uso)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Menos retrasos en el aprovisionamiento y malgasto de recursos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Mejora del desarrollo y tiempo de lanzamiento</a:t>
                      </a:r>
                    </a:p>
                  </a:txBody>
                  <a:tcPr marL="228600" marR="228600" marT="152400" marB="152400">
                    <a:lnL>
                      <a:noFill/>
                    </a:lnL>
                    <a:lnR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Google Sans"/>
                        </a:rPr>
                        <a:t>Inconvenientes de IaaS</a:t>
                      </a: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Google Sans"/>
                        </a:rPr>
                        <a:t> </a:t>
                      </a:r>
                    </a:p>
                    <a:p>
                      <a:pPr algn="l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Google Sans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Eres responsable de la seguridad y recuperación de tus propios datos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Requiere configuración y mantenimiento prácticos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sz="1700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sz="1700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Dificulta la protección de aplicaciones antiguas en una infraestructura basada en la nube</a:t>
                      </a:r>
                    </a:p>
                  </a:txBody>
                  <a:tcPr marL="228600" marR="228600" marT="152400" marB="152400">
                    <a:lnL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6214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EC58FDA-4D7B-48EC-80F1-9EE8618616A9}"/>
              </a:ext>
            </a:extLst>
          </p:cNvPr>
          <p:cNvSpPr txBox="1"/>
          <p:nvPr/>
        </p:nvSpPr>
        <p:spPr>
          <a:xfrm>
            <a:off x="9541934" y="1252421"/>
            <a:ext cx="292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IaaS</a:t>
            </a:r>
          </a:p>
          <a:p>
            <a:pPr algn="ctr"/>
            <a:r>
              <a:rPr lang="es-CO" sz="2800" dirty="0"/>
              <a:t>Infraestructura como servicio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EBFCA4-F32D-4C96-8B38-FC94F5F620DF}"/>
              </a:ext>
            </a:extLst>
          </p:cNvPr>
          <p:cNvSpPr txBox="1"/>
          <p:nvPr/>
        </p:nvSpPr>
        <p:spPr>
          <a:xfrm>
            <a:off x="6391822" y="6462238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07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C58FDA-4D7B-48EC-80F1-9EE8618616A9}"/>
              </a:ext>
            </a:extLst>
          </p:cNvPr>
          <p:cNvSpPr txBox="1"/>
          <p:nvPr/>
        </p:nvSpPr>
        <p:spPr>
          <a:xfrm>
            <a:off x="9541934" y="1252421"/>
            <a:ext cx="292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PaaS</a:t>
            </a:r>
          </a:p>
          <a:p>
            <a:pPr algn="ctr"/>
            <a:r>
              <a:rPr lang="es-CO" sz="2800" dirty="0"/>
              <a:t>Plataforma como servicio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EBFCA4-F32D-4C96-8B38-FC94F5F620DF}"/>
              </a:ext>
            </a:extLst>
          </p:cNvPr>
          <p:cNvSpPr txBox="1"/>
          <p:nvPr/>
        </p:nvSpPr>
        <p:spPr>
          <a:xfrm>
            <a:off x="6457450" y="6314802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C2537D8-3D35-4C49-B17E-9CA693F59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78122"/>
              </p:ext>
            </p:extLst>
          </p:nvPr>
        </p:nvGraphicFramePr>
        <p:xfrm>
          <a:off x="326995" y="1852454"/>
          <a:ext cx="9082678" cy="4145280"/>
        </p:xfrm>
        <a:graphic>
          <a:graphicData uri="http://schemas.openxmlformats.org/drawingml/2006/table">
            <a:tbl>
              <a:tblPr/>
              <a:tblGrid>
                <a:gridCol w="4541339">
                  <a:extLst>
                    <a:ext uri="{9D8B030D-6E8A-4147-A177-3AD203B41FA5}">
                      <a16:colId xmlns:a16="http://schemas.microsoft.com/office/drawing/2014/main" val="535761192"/>
                    </a:ext>
                  </a:extLst>
                </a:gridCol>
                <a:gridCol w="4541339">
                  <a:extLst>
                    <a:ext uri="{9D8B030D-6E8A-4147-A177-3AD203B41FA5}">
                      <a16:colId xmlns:a16="http://schemas.microsoft.com/office/drawing/2014/main" val="185994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Ventajas de PaaS </a:t>
                      </a:r>
                    </a:p>
                    <a:p>
                      <a:pPr algn="just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Acceso instantáneo a una plataforma de desarrollo completa y fácil de usar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 proveedor de servicios en la nube es responsable del mantenimiento y la seguridad de la infraestructura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Disponible a través de cualquier conexión a Internet en cualquier dispositivo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Escalabilidad bajo demanda</a:t>
                      </a:r>
                    </a:p>
                  </a:txBody>
                  <a:tcPr marL="228600" marR="228600" marT="152400" marB="152400">
                    <a:lnL>
                      <a:noFill/>
                    </a:lnL>
                    <a:lnR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Inconvenientes de PaaS </a:t>
                      </a:r>
                    </a:p>
                    <a:p>
                      <a:pPr algn="just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 pila de aplicaciones se puede limitar a los componentes más relevantes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 dependencia de proveedores puede suponer un problema en función del proveedor de servicios en la nube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Menos control sobre las operaciones y la infraestructura general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Personalizaciones más limitadas</a:t>
                      </a:r>
                    </a:p>
                  </a:txBody>
                  <a:tcPr marL="228600" marR="228600" marT="152400" marB="152400">
                    <a:lnL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488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7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C58FDA-4D7B-48EC-80F1-9EE8618616A9}"/>
              </a:ext>
            </a:extLst>
          </p:cNvPr>
          <p:cNvSpPr txBox="1"/>
          <p:nvPr/>
        </p:nvSpPr>
        <p:spPr>
          <a:xfrm>
            <a:off x="9541934" y="1252421"/>
            <a:ext cx="292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SaaS</a:t>
            </a:r>
          </a:p>
          <a:p>
            <a:pPr algn="ctr"/>
            <a:r>
              <a:rPr lang="es-CO" sz="2800" dirty="0"/>
              <a:t>Software como servicio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EBFCA4-F32D-4C96-8B38-FC94F5F620DF}"/>
              </a:ext>
            </a:extLst>
          </p:cNvPr>
          <p:cNvSpPr txBox="1"/>
          <p:nvPr/>
        </p:nvSpPr>
        <p:spPr>
          <a:xfrm>
            <a:off x="6457450" y="6314802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E79B641-6AA2-4B54-BBCD-BB6D31E0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6010"/>
              </p:ext>
            </p:extLst>
          </p:nvPr>
        </p:nvGraphicFramePr>
        <p:xfrm>
          <a:off x="526227" y="1785159"/>
          <a:ext cx="9082678" cy="4145280"/>
        </p:xfrm>
        <a:graphic>
          <a:graphicData uri="http://schemas.openxmlformats.org/drawingml/2006/table">
            <a:tbl>
              <a:tblPr/>
              <a:tblGrid>
                <a:gridCol w="4541339">
                  <a:extLst>
                    <a:ext uri="{9D8B030D-6E8A-4147-A177-3AD203B41FA5}">
                      <a16:colId xmlns:a16="http://schemas.microsoft.com/office/drawing/2014/main" val="4176866325"/>
                    </a:ext>
                  </a:extLst>
                </a:gridCol>
                <a:gridCol w="4541339">
                  <a:extLst>
                    <a:ext uri="{9D8B030D-6E8A-4147-A177-3AD203B41FA5}">
                      <a16:colId xmlns:a16="http://schemas.microsoft.com/office/drawing/2014/main" val="4371520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Ventajas de SaaS</a:t>
                      </a:r>
                    </a:p>
                    <a:p>
                      <a:pPr algn="just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Fácil de configurar y empezar a usar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 proveedor se encarga de gestionarlo y mantenerlo todo, desde el hardware hasta el software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 puede acceder al software a través de cualquier conexión a Internet y en cualquier dispositivo</a:t>
                      </a:r>
                    </a:p>
                  </a:txBody>
                  <a:tcPr marL="228600" marR="228600" marT="152400" marB="152400">
                    <a:lnL>
                      <a:noFill/>
                    </a:lnL>
                    <a:lnR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s-ES" b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Inconvenientes de SaaS</a:t>
                      </a:r>
                    </a:p>
                    <a:p>
                      <a:pPr algn="just" fontAlgn="t"/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controlas la infraestructura ni los controles de seguridad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Problemas de integración con tus herramientas y aplicaciones actuales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 dependencia de proveedores puede suponer un problema en función del proveedor de servicios en la nube</a:t>
                      </a: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endParaRPr lang="es-ES" b="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 algn="just" fontAlgn="t">
                        <a:buFont typeface="Wingdings" panose="05000000000000000000" pitchFamily="2" charset="2"/>
                        <a:buChar char="ü"/>
                      </a:pPr>
                      <a:r>
                        <a:rPr lang="es-ES" b="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Pocas opciones de personalización (o ninguna)</a:t>
                      </a:r>
                    </a:p>
                  </a:txBody>
                  <a:tcPr marL="228600" marR="228600" marT="152400" marB="152400">
                    <a:lnL w="9525" cap="flat" cmpd="sng" algn="ctr">
                      <a:solidFill>
                        <a:srgbClr val="F1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4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implementación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0EBFCA4-F32D-4C96-8B38-FC94F5F620DF}"/>
              </a:ext>
            </a:extLst>
          </p:cNvPr>
          <p:cNvSpPr txBox="1"/>
          <p:nvPr/>
        </p:nvSpPr>
        <p:spPr>
          <a:xfrm>
            <a:off x="2883582" y="6475023"/>
            <a:ext cx="642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Tecinnova, </a:t>
            </a:r>
            <a:r>
              <a:rPr lang="es-CO" sz="1400" i="1" dirty="0">
                <a:hlinkClick r:id="rId5"/>
              </a:rPr>
              <a:t>https://www.tec-innova.mx/nube-publica-privada-e-hibrida/</a:t>
            </a:r>
            <a:r>
              <a:rPr lang="es-CO" sz="1400" i="1" dirty="0"/>
              <a:t> 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875267-F860-4652-AF82-3838AE74F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647" y="1967133"/>
            <a:ext cx="4895555" cy="292373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DE6B421-8E4D-4F7F-8394-ED7CFBE74D08}"/>
              </a:ext>
            </a:extLst>
          </p:cNvPr>
          <p:cNvSpPr/>
          <p:nvPr/>
        </p:nvSpPr>
        <p:spPr>
          <a:xfrm>
            <a:off x="8458202" y="1796827"/>
            <a:ext cx="348910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700" b="1" dirty="0"/>
              <a:t>¿Qué es una nube pública?</a:t>
            </a:r>
          </a:p>
          <a:p>
            <a:pPr algn="ctr"/>
            <a:endParaRPr lang="es-ES" sz="1700" b="1" dirty="0"/>
          </a:p>
          <a:p>
            <a:pPr algn="ctr"/>
            <a:r>
              <a:rPr lang="es-ES" sz="1700" dirty="0"/>
              <a:t>Las nubes públicas son el tipo más común de implementación de informática en la nube. Los recursos en la nube (como los servidores y el almacenamiento) son propiedad de un proveedor de servicios en la nube que los administra y los ofrece a través de Internet.</a:t>
            </a:r>
            <a:endParaRPr lang="es-CO" sz="17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23BF71-94F6-4894-A642-86DFB285C8A5}"/>
              </a:ext>
            </a:extLst>
          </p:cNvPr>
          <p:cNvSpPr/>
          <p:nvPr/>
        </p:nvSpPr>
        <p:spPr>
          <a:xfrm>
            <a:off x="0" y="1607477"/>
            <a:ext cx="3725334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1700" b="1" dirty="0"/>
              <a:t>¿Qué es una nube privada?</a:t>
            </a:r>
          </a:p>
          <a:p>
            <a:pPr algn="ctr" fontAlgn="base"/>
            <a:endParaRPr lang="es-ES" sz="1700" dirty="0"/>
          </a:p>
          <a:p>
            <a:pPr algn="ctr" fontAlgn="base"/>
            <a:r>
              <a:rPr lang="es-ES" sz="1700" dirty="0"/>
              <a:t>En este tipo de nube los recursos informáticos se dedican exclusivamente a una empresa u organización. La nube privada puede ubicarse físicamente en el centro de datos local de su organización u hospedarla un proveedor de servicios externo. </a:t>
            </a:r>
            <a:endParaRPr lang="es-ES" i="0" dirty="0">
              <a:solidFill>
                <a:srgbClr val="666666"/>
              </a:solidFill>
              <a:effectLst/>
              <a:latin typeface="Open San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7FA49A-1BCC-4DB6-8B30-D700080D706E}"/>
              </a:ext>
            </a:extLst>
          </p:cNvPr>
          <p:cNvSpPr/>
          <p:nvPr/>
        </p:nvSpPr>
        <p:spPr>
          <a:xfrm>
            <a:off x="1375893" y="4760672"/>
            <a:ext cx="944021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1700" b="1" dirty="0"/>
              <a:t>¿Que es la nube híbrida?</a:t>
            </a:r>
          </a:p>
          <a:p>
            <a:pPr algn="ctr" fontAlgn="base"/>
            <a:endParaRPr lang="es-ES" sz="1700" b="1" dirty="0"/>
          </a:p>
          <a:p>
            <a:pPr algn="ctr" fontAlgn="base"/>
            <a:r>
              <a:rPr lang="es-ES" sz="1700" dirty="0"/>
              <a:t>Una nube híbrida es un tipo de </a:t>
            </a:r>
            <a:r>
              <a:rPr lang="es-ES" sz="17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informática en la nube</a:t>
            </a:r>
            <a:r>
              <a:rPr lang="es-ES" sz="1700" dirty="0"/>
              <a:t> que combina la infraestructura del entorno local, o una nube privada, con una nube pública. Las nubes híbridas permiten que los datos y las aplicaciones se muevan entre los dos entornos.</a:t>
            </a:r>
          </a:p>
        </p:txBody>
      </p:sp>
    </p:spTree>
    <p:extLst>
      <p:ext uri="{BB962C8B-B14F-4D97-AF65-F5344CB8AC3E}">
        <p14:creationId xmlns:p14="http://schemas.microsoft.com/office/powerpoint/2010/main" val="204219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implementación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0EBFCA4-F32D-4C96-8B38-FC94F5F620DF}"/>
              </a:ext>
            </a:extLst>
          </p:cNvPr>
          <p:cNvSpPr txBox="1"/>
          <p:nvPr/>
        </p:nvSpPr>
        <p:spPr>
          <a:xfrm>
            <a:off x="2883582" y="6475023"/>
            <a:ext cx="642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Tecinnova, </a:t>
            </a:r>
            <a:r>
              <a:rPr lang="es-CO" sz="1400" i="1" dirty="0">
                <a:hlinkClick r:id="rId5"/>
              </a:rPr>
              <a:t>https://www.tec-innova.mx/nube-publica-privada-e-hibrida/</a:t>
            </a:r>
            <a:r>
              <a:rPr lang="es-CO" sz="1400" i="1" dirty="0"/>
              <a:t> 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875267-F860-4652-AF82-3838AE74F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647" y="1967133"/>
            <a:ext cx="4895555" cy="292373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DE6B421-8E4D-4F7F-8394-ED7CFBE74D08}"/>
              </a:ext>
            </a:extLst>
          </p:cNvPr>
          <p:cNvSpPr/>
          <p:nvPr/>
        </p:nvSpPr>
        <p:spPr>
          <a:xfrm>
            <a:off x="8702898" y="1356560"/>
            <a:ext cx="348910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¿ Ventajas nube publica ?</a:t>
            </a:r>
          </a:p>
          <a:p>
            <a:pPr algn="ctr"/>
            <a:endParaRPr lang="es-ES" sz="1700" b="1" dirty="0"/>
          </a:p>
          <a:p>
            <a:pPr fontAlgn="base"/>
            <a:r>
              <a:rPr lang="es-ES" sz="1600" b="1" dirty="0"/>
              <a:t>Costos inferiores:</a:t>
            </a:r>
            <a:r>
              <a:rPr lang="es-ES" sz="1600" dirty="0"/>
              <a:t> no es necesario adquirir hardware ni software, y solo paga por el servicio que usa.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/>
              <a:t>Sin mantenimiento:</a:t>
            </a:r>
            <a:r>
              <a:rPr lang="es-ES" sz="1600" dirty="0"/>
              <a:t> su proveedor de servicios se encarga de ello.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/>
              <a:t>Escalabilidad casi ilimitada:</a:t>
            </a:r>
            <a:r>
              <a:rPr lang="es-ES" sz="1600" dirty="0"/>
              <a:t> hay disponibles recursos a petición para satisfacer sus necesidades empresariales.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/>
              <a:t>Gran confiabilidad:</a:t>
            </a:r>
            <a:r>
              <a:rPr lang="es-ES" sz="1600" dirty="0"/>
              <a:t> una amplia red de servidores garantiza que no surjan problemas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23BF71-94F6-4894-A642-86DFB285C8A5}"/>
              </a:ext>
            </a:extLst>
          </p:cNvPr>
          <p:cNvSpPr/>
          <p:nvPr/>
        </p:nvSpPr>
        <p:spPr>
          <a:xfrm>
            <a:off x="253161" y="1676727"/>
            <a:ext cx="39039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1600" b="1" dirty="0"/>
              <a:t>¿ Ventajas nube privada ?</a:t>
            </a:r>
          </a:p>
          <a:p>
            <a:pPr algn="ctr" fontAlgn="base"/>
            <a:endParaRPr lang="es-ES" sz="1600" dirty="0"/>
          </a:p>
          <a:p>
            <a:pPr fontAlgn="base"/>
            <a:r>
              <a:rPr lang="es-ES" sz="1600" b="1" dirty="0"/>
              <a:t>Más flexibilidad:</a:t>
            </a:r>
            <a:r>
              <a:rPr lang="es-ES" sz="1600" dirty="0"/>
              <a:t> Personalizar el entorno en la nube para satisfacer necesidades empresariales específicas.</a:t>
            </a:r>
          </a:p>
          <a:p>
            <a:pPr fontAlgn="base"/>
            <a:endParaRPr lang="es-ES" sz="1600" dirty="0"/>
          </a:p>
          <a:p>
            <a:pPr fontAlgn="base"/>
            <a:r>
              <a:rPr lang="es-ES" sz="1600" b="1" dirty="0"/>
              <a:t>Más control:</a:t>
            </a:r>
            <a:r>
              <a:rPr lang="es-ES" sz="1600" dirty="0"/>
              <a:t> los recursos no se comparten con nadie más, por tanto, es posible un mayor nivel de control y privacidad.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7FA49A-1BCC-4DB6-8B30-D700080D706E}"/>
              </a:ext>
            </a:extLst>
          </p:cNvPr>
          <p:cNvSpPr/>
          <p:nvPr/>
        </p:nvSpPr>
        <p:spPr>
          <a:xfrm>
            <a:off x="253161" y="4748897"/>
            <a:ext cx="7881601" cy="15850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s-ES" sz="1700" b="1" dirty="0"/>
              <a:t>¿ Ventajas nube hibrida ?</a:t>
            </a:r>
          </a:p>
          <a:p>
            <a:pPr fontAlgn="base"/>
            <a:r>
              <a:rPr lang="es-ES" sz="1600" b="1" dirty="0"/>
              <a:t>Control:</a:t>
            </a:r>
            <a:r>
              <a:rPr lang="es-ES" sz="1600" dirty="0"/>
              <a:t> Se puede mantener una infraestructura privada para los recursos o las cargas de trabajo confidenciales.</a:t>
            </a:r>
          </a:p>
          <a:p>
            <a:pPr fontAlgn="base"/>
            <a:r>
              <a:rPr lang="es-ES" sz="1600" b="1" dirty="0"/>
              <a:t>Flexibilidad:</a:t>
            </a:r>
            <a:r>
              <a:rPr lang="es-ES" sz="1600" dirty="0"/>
              <a:t>  obtener recursos adicionales de la nube pública cuando los necesite.</a:t>
            </a:r>
          </a:p>
          <a:p>
            <a:pPr fontAlgn="base"/>
            <a:r>
              <a:rPr lang="es-ES" sz="1600" b="1" dirty="0"/>
              <a:t>Rentabilidad:</a:t>
            </a:r>
            <a:r>
              <a:rPr lang="es-ES" sz="1600" dirty="0"/>
              <a:t> solo pagará por la capacidad informática adicional cuando la necesite.</a:t>
            </a:r>
          </a:p>
          <a:p>
            <a:pPr fontAlgn="base"/>
            <a:r>
              <a:rPr lang="es-ES" sz="1600" b="1" dirty="0"/>
              <a:t>Facilidad:</a:t>
            </a:r>
            <a:r>
              <a:rPr lang="es-ES" sz="1600" dirty="0"/>
              <a:t> la transición a la nube no tiene por qué ser compleja</a:t>
            </a:r>
          </a:p>
        </p:txBody>
      </p:sp>
    </p:spTree>
    <p:extLst>
      <p:ext uri="{BB962C8B-B14F-4D97-AF65-F5344CB8AC3E}">
        <p14:creationId xmlns:p14="http://schemas.microsoft.com/office/powerpoint/2010/main" val="15885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Proveedores de nube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8194" name="Picture 2" descr="https://img.lalr.co/cms/2023/01/13180230/ie_nube_p14_fds_1080-1.jpg">
            <a:extLst>
              <a:ext uri="{FF2B5EF4-FFF2-40B4-BE49-F238E27FC236}">
                <a16:creationId xmlns:a16="http://schemas.microsoft.com/office/drawing/2014/main" id="{DE97AC5E-58F4-4BD1-8EC9-BD1DFF55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8" y="1525021"/>
            <a:ext cx="5262880" cy="43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CA9560-C85B-4BCA-B1F8-5DB81C3CF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333" y="1208856"/>
            <a:ext cx="4834468" cy="53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Ofertas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91C152-7E4D-48A8-9A61-E2EBB11B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65" y="1710268"/>
            <a:ext cx="7205970" cy="36474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7A77AD-2A67-40FC-B960-292D78BA7F65}"/>
              </a:ext>
            </a:extLst>
          </p:cNvPr>
          <p:cNvSpPr txBox="1"/>
          <p:nvPr/>
        </p:nvSpPr>
        <p:spPr>
          <a:xfrm>
            <a:off x="526227" y="4963066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CE88B-D862-4B32-B9A6-9976C8A2B1C2}"/>
              </a:ext>
            </a:extLst>
          </p:cNvPr>
          <p:cNvSpPr txBox="1"/>
          <p:nvPr/>
        </p:nvSpPr>
        <p:spPr>
          <a:xfrm>
            <a:off x="8298612" y="1994400"/>
            <a:ext cx="3584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Computo y procesamiento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Redes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Almacenamiento ( objetos, datos relacionales y no relacionales)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 err="1"/>
              <a:t>BigData</a:t>
            </a:r>
            <a:r>
              <a:rPr lang="es-CO" dirty="0"/>
              <a:t>  ( Macrodatos ) - </a:t>
            </a:r>
            <a:r>
              <a:rPr lang="es-CO" dirty="0" err="1"/>
              <a:t>IoT</a:t>
            </a: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Machine Learning – IA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O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Servicios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10253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Casos de éxito implementación cloud 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2D4950F-B200-4841-A4B6-34F8A14D7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62" r="25760"/>
          <a:stretch/>
        </p:blipFill>
        <p:spPr>
          <a:xfrm>
            <a:off x="250589" y="1470466"/>
            <a:ext cx="2402284" cy="197886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34EEBB4-844F-4332-8FF2-51D08C340F9C}"/>
              </a:ext>
            </a:extLst>
          </p:cNvPr>
          <p:cNvSpPr/>
          <p:nvPr/>
        </p:nvSpPr>
        <p:spPr>
          <a:xfrm>
            <a:off x="2565202" y="1956059"/>
            <a:ext cx="93762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/>
              <a:t>NATURA es una empresa de cosméticos sustentables que está invirtiendo en la plataforma de la nube y que consiguió beneficios reales en cuanto a flexibilidad, rendimiento y economía de recursos, lo que se vio reflejado en su proyecto más reciente orientado a las pruebas de nuevas sustancias, algo fundamental para el éxito de su negocio.</a:t>
            </a: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FCEA08-DB4F-4798-9AC5-DC49855A6F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871"/>
          <a:stretch/>
        </p:blipFill>
        <p:spPr>
          <a:xfrm>
            <a:off x="1162948" y="3310221"/>
            <a:ext cx="5877748" cy="281087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5A5E403-670F-405E-A71D-C41540CE118B}"/>
              </a:ext>
            </a:extLst>
          </p:cNvPr>
          <p:cNvSpPr/>
          <p:nvPr/>
        </p:nvSpPr>
        <p:spPr>
          <a:xfrm>
            <a:off x="5382883" y="4740244"/>
            <a:ext cx="6558528" cy="17851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s-ES" sz="1400" dirty="0"/>
          </a:p>
          <a:p>
            <a:r>
              <a:rPr lang="es-ES" sz="1600" dirty="0"/>
              <a:t>"Logramos una gran agilidad, con alta escalabilidad, seguridad y un costo menor en la plataforma de nube de Google. Conseguimos reducir en 1/3 el tiempo de lanzamiento de los productos: de 1 año a 8 meses. El área de negocios nos ama"</a:t>
            </a:r>
          </a:p>
          <a:p>
            <a:endParaRPr lang="es-ES" sz="1600" dirty="0"/>
          </a:p>
          <a:p>
            <a:r>
              <a:rPr lang="es-ES" sz="1600" dirty="0"/>
              <a:t>—Felipe </a:t>
            </a:r>
            <a:r>
              <a:rPr lang="es-ES" sz="1600" dirty="0" err="1"/>
              <a:t>Moz</a:t>
            </a:r>
            <a:r>
              <a:rPr lang="es-ES" sz="1600" dirty="0"/>
              <a:t>, especialista de TI de Natura.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57850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Casos de éxito implementación cloud 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11266" name="Picture 2" descr="Mercado Libre logo">
            <a:extLst>
              <a:ext uri="{FF2B5EF4-FFF2-40B4-BE49-F238E27FC236}">
                <a16:creationId xmlns:a16="http://schemas.microsoft.com/office/drawing/2014/main" id="{C77F5B3B-32FD-458B-BC96-1BEDD9EA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64" y="1859125"/>
            <a:ext cx="3108103" cy="76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49FCFB4-11BB-4C16-80BE-F6CD8FFE52E7}"/>
              </a:ext>
            </a:extLst>
          </p:cNvPr>
          <p:cNvSpPr/>
          <p:nvPr/>
        </p:nvSpPr>
        <p:spPr>
          <a:xfrm>
            <a:off x="7023762" y="3079709"/>
            <a:ext cx="498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Mercado Libre buscaba mejorar el trabajo colaborativo y la integración de los equipos distribuidos en todos los países donde tiene operaciones, así que las herramientas de Google </a:t>
            </a:r>
            <a:r>
              <a:rPr lang="es-ES" dirty="0" err="1"/>
              <a:t>Workspace</a:t>
            </a:r>
            <a:r>
              <a:rPr lang="es-ES" dirty="0"/>
              <a:t> contribuyeron a reconfigurar la dinámica de trabajo entre los equipos, creando una nueva cultura atractiva, sobre todo, para colaboradores </a:t>
            </a:r>
            <a:r>
              <a:rPr lang="es-ES" dirty="0" err="1"/>
              <a:t>millennials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F56515-6321-4CC5-A7BB-EF14EBCB8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2" y="2241567"/>
            <a:ext cx="6945430" cy="38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43813"/>
              </p:ext>
            </p:extLst>
          </p:nvPr>
        </p:nvGraphicFramePr>
        <p:xfrm>
          <a:off x="3390181" y="762418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99744"/>
              </p:ext>
            </p:extLst>
          </p:nvPr>
        </p:nvGraphicFramePr>
        <p:xfrm>
          <a:off x="3341793" y="2102979"/>
          <a:ext cx="8514272" cy="29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Feb 2002 – Jun 2009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 2011 – Mar 2015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-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97201"/>
              </p:ext>
            </p:extLst>
          </p:nvPr>
        </p:nvGraphicFramePr>
        <p:xfrm>
          <a:off x="3390180" y="5261039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889667" y="724090"/>
            <a:ext cx="8468149" cy="9221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4"/>
                </a:solidFill>
                <a:latin typeface="+mn-lt"/>
              </a:rPr>
              <a:t>Fuentes de información</a:t>
            </a:r>
            <a:endParaRPr lang="es-CO" sz="2700" b="1" dirty="0">
              <a:latin typeface="+mn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04F04A-BD97-4051-A502-58848015B99E}"/>
              </a:ext>
            </a:extLst>
          </p:cNvPr>
          <p:cNvSpPr/>
          <p:nvPr/>
        </p:nvSpPr>
        <p:spPr>
          <a:xfrm>
            <a:off x="2246008" y="3557309"/>
            <a:ext cx="77554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hlinkClick r:id="rId5"/>
              </a:rPr>
              <a:t>https://cloud.google.com/learn/what-is-cloud-computing?hl=es-419#section-8</a:t>
            </a:r>
            <a:endParaRPr lang="es-MX" sz="2800" dirty="0"/>
          </a:p>
          <a:p>
            <a:pPr algn="ctr"/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342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3BE43724-1DB8-4816-A62A-F7ECA28D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34" y="1575438"/>
            <a:ext cx="3649133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700121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23533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834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Que es la Nube 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75893" y="1836172"/>
            <a:ext cx="9169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endParaRPr lang="es-ES" sz="2000" b="1" dirty="0"/>
          </a:p>
          <a:p>
            <a:r>
              <a:rPr lang="es-ES" sz="2000" b="1" dirty="0"/>
              <a:t>1.1. </a:t>
            </a:r>
            <a:r>
              <a:rPr lang="es-ES" sz="2000" dirty="0"/>
              <a:t>Definición de cloud computing</a:t>
            </a:r>
            <a:endParaRPr lang="es-CO" sz="2000" dirty="0"/>
          </a:p>
          <a:p>
            <a:r>
              <a:rPr lang="es-ES" sz="2000" b="1" dirty="0"/>
              <a:t>1.2. </a:t>
            </a:r>
            <a:r>
              <a:rPr lang="es-ES" sz="2000" dirty="0"/>
              <a:t>Modelos de servicio</a:t>
            </a:r>
            <a:endParaRPr lang="es-CO" sz="2000" dirty="0"/>
          </a:p>
          <a:p>
            <a:r>
              <a:rPr lang="es-ES" sz="2000" b="1" dirty="0"/>
              <a:t>1.3. </a:t>
            </a:r>
            <a:r>
              <a:rPr lang="es-CO" sz="2000" dirty="0"/>
              <a:t>Modelos de implementación</a:t>
            </a:r>
          </a:p>
          <a:p>
            <a:r>
              <a:rPr lang="es-ES" sz="2000" b="1" dirty="0"/>
              <a:t>1.4. </a:t>
            </a:r>
            <a:r>
              <a:rPr lang="es-CO" sz="2000" dirty="0"/>
              <a:t>Proveedores de nube</a:t>
            </a:r>
          </a:p>
          <a:p>
            <a:r>
              <a:rPr lang="es-CO" sz="2000" b="1" dirty="0"/>
              <a:t>1.5. </a:t>
            </a:r>
            <a:r>
              <a:rPr lang="es-CO" sz="2000" dirty="0"/>
              <a:t>Ofertas de servicios de nube </a:t>
            </a:r>
          </a:p>
          <a:p>
            <a:r>
              <a:rPr lang="es-CO" sz="2000" b="1" dirty="0"/>
              <a:t>1.6. </a:t>
            </a:r>
            <a:r>
              <a:rPr lang="es-CO" sz="2000" dirty="0"/>
              <a:t>Casos de éxito implementación de Nube  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Definición de Cloud Computing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ACE3C47-FC01-4967-8A7C-446B56471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41" y="1621563"/>
            <a:ext cx="7361992" cy="41901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AFB1AA-959A-458B-A8DE-B6062C024CE2}"/>
              </a:ext>
            </a:extLst>
          </p:cNvPr>
          <p:cNvSpPr txBox="1"/>
          <p:nvPr/>
        </p:nvSpPr>
        <p:spPr>
          <a:xfrm>
            <a:off x="8195094" y="1807873"/>
            <a:ext cx="375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Una infraestructura de TI es como la infraestructura de una Ciudad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8FDB49-9707-4CB2-AC4E-6C1CB84FA1FE}"/>
              </a:ext>
            </a:extLst>
          </p:cNvPr>
          <p:cNvSpPr txBox="1"/>
          <p:nvPr/>
        </p:nvSpPr>
        <p:spPr>
          <a:xfrm>
            <a:off x="8384875" y="2977986"/>
            <a:ext cx="2506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Encontramos: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Infraestructura básica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Aplicaciones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Usuarios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4973655" y="5726088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435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Definición de Cloud Computing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AFB1AA-959A-458B-A8DE-B6062C024CE2}"/>
              </a:ext>
            </a:extLst>
          </p:cNvPr>
          <p:cNvSpPr txBox="1"/>
          <p:nvPr/>
        </p:nvSpPr>
        <p:spPr>
          <a:xfrm>
            <a:off x="7812194" y="1285800"/>
            <a:ext cx="375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Colocación/Física: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8FDB49-9707-4CB2-AC4E-6C1CB84FA1FE}"/>
              </a:ext>
            </a:extLst>
          </p:cNvPr>
          <p:cNvSpPr txBox="1"/>
          <p:nvPr/>
        </p:nvSpPr>
        <p:spPr>
          <a:xfrm>
            <a:off x="7949579" y="1664522"/>
            <a:ext cx="4129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Compra/arriendo espacio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Inversión inicial (mucho capital)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Requiere administración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4643455" y="5131667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09EB2E-C4A3-40C6-9A17-29E1E170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62" y="1867914"/>
            <a:ext cx="7522071" cy="33151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FE81D0-9301-497B-AF51-147967D866FE}"/>
              </a:ext>
            </a:extLst>
          </p:cNvPr>
          <p:cNvSpPr txBox="1"/>
          <p:nvPr/>
        </p:nvSpPr>
        <p:spPr>
          <a:xfrm>
            <a:off x="7812194" y="2638502"/>
            <a:ext cx="375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Virtualizada: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88F8E5-C959-4CFC-8D3E-0EE22E9BF0C1}"/>
              </a:ext>
            </a:extLst>
          </p:cNvPr>
          <p:cNvSpPr txBox="1"/>
          <p:nvPr/>
        </p:nvSpPr>
        <p:spPr>
          <a:xfrm>
            <a:off x="7949579" y="3078455"/>
            <a:ext cx="4129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Muy similar a datacenter fisicos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Los dispositivos virtuales se pueden gestionar por separado del hardware subyacente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Mayor eficiencia y flexibildiad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A1709C-4E1E-4CEC-9A56-4F3FBB5B9E3E}"/>
              </a:ext>
            </a:extLst>
          </p:cNvPr>
          <p:cNvSpPr txBox="1"/>
          <p:nvPr/>
        </p:nvSpPr>
        <p:spPr>
          <a:xfrm>
            <a:off x="7812194" y="4504925"/>
            <a:ext cx="375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Sin servidores: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10ED0D8-7008-4154-ABC6-925659F008E6}"/>
              </a:ext>
            </a:extLst>
          </p:cNvPr>
          <p:cNvSpPr txBox="1"/>
          <p:nvPr/>
        </p:nvSpPr>
        <p:spPr>
          <a:xfrm>
            <a:off x="7949579" y="4944878"/>
            <a:ext cx="4129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Arquitectura basada en contenedores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Totalmente automatizada y elástica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Mayor eficiencia y resiliencia</a:t>
            </a:r>
          </a:p>
        </p:txBody>
      </p:sp>
    </p:spTree>
    <p:extLst>
      <p:ext uri="{BB962C8B-B14F-4D97-AF65-F5344CB8AC3E}">
        <p14:creationId xmlns:p14="http://schemas.microsoft.com/office/powerpoint/2010/main" val="264362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Definición de Cloud Computing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7248632" y="5648605"/>
            <a:ext cx="30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9AD0BA-C24D-401A-A6F1-2472014D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3" y="1435130"/>
            <a:ext cx="9677314" cy="42488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0D91FA4-D550-49AD-A86E-E3281F36718C}"/>
              </a:ext>
            </a:extLst>
          </p:cNvPr>
          <p:cNvSpPr/>
          <p:nvPr/>
        </p:nvSpPr>
        <p:spPr>
          <a:xfrm>
            <a:off x="1598761" y="6314802"/>
            <a:ext cx="7458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https://www.nist.gov/publications/nist-definition-cloud-computing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872648-AD5E-4BEA-A842-0D1FADE22C36}"/>
              </a:ext>
            </a:extLst>
          </p:cNvPr>
          <p:cNvSpPr txBox="1"/>
          <p:nvPr/>
        </p:nvSpPr>
        <p:spPr>
          <a:xfrm>
            <a:off x="1598761" y="6033282"/>
            <a:ext cx="512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/>
              <a:t>Nist: </a:t>
            </a:r>
            <a:r>
              <a:rPr lang="es-CO" i="1" dirty="0"/>
              <a:t>Instituto nacional de estándares de EEUU 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7720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Modelos de servicio Cloud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D34687-F4BA-49C2-B281-9DF8DEA6A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4" t="804" r="753"/>
          <a:stretch/>
        </p:blipFill>
        <p:spPr>
          <a:xfrm>
            <a:off x="1341992" y="1659465"/>
            <a:ext cx="9968590" cy="4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1181</Words>
  <Application>Microsoft Office PowerPoint</Application>
  <PresentationFormat>Panorámica</PresentationFormat>
  <Paragraphs>243</Paragraphs>
  <Slides>21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Google Sans</vt:lpstr>
      <vt:lpstr>Open Sans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Tecnico Sistemas Centro Servicios Sistema Penal Adolescentes Seccional Valledupar</cp:lastModifiedBy>
  <cp:revision>138</cp:revision>
  <dcterms:created xsi:type="dcterms:W3CDTF">2020-04-21T17:48:51Z</dcterms:created>
  <dcterms:modified xsi:type="dcterms:W3CDTF">2023-11-24T20:07:55Z</dcterms:modified>
</cp:coreProperties>
</file>